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handoutMasterIdLst>
    <p:handoutMasterId r:id="rId9"/>
  </p:handoutMasterIdLst>
  <p:sldIdLst>
    <p:sldId id="303" r:id="rId4"/>
    <p:sldId id="827" r:id="rId6"/>
    <p:sldId id="826" r:id="rId7"/>
    <p:sldId id="829" r:id="rId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p:scale>
          <a:sx n="60" d="100"/>
          <a:sy n="60" d="100"/>
        </p:scale>
        <p:origin x="-1584" y="-172"/>
      </p:cViewPr>
      <p:guideLst>
        <p:guide orient="horz" pos="2133"/>
        <p:guide pos="288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9" d="100"/>
          <a:sy n="79" d="100"/>
        </p:scale>
        <p:origin x="-3996" y="-76"/>
      </p:cViewPr>
      <p:guideLst>
        <p:guide orient="horz" pos="3088"/>
        <p:guide pos="21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commentAuthors" Target="commentAuthors.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smtClean="0">
                <a:effectLst/>
              </a:rPr>
              <a:t>S2-23</a:t>
            </a:r>
            <a:r>
              <a:rPr lang="en-US" altLang="de-DE" sz="1400" b="1" dirty="0" smtClean="0">
                <a:effectLst/>
              </a:rPr>
              <a:t>13865</a:t>
            </a:r>
            <a:endParaRPr lang="en-US" altLang="de-DE" sz="1400" b="1" dirty="0" smtClean="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smtClean="0">
                <a:solidFill>
                  <a:schemeClr val="tx1"/>
                </a:solidFill>
                <a:latin typeface="+mn-lt"/>
                <a:ea typeface="+mn-ea"/>
                <a:cs typeface="Arial" panose="020B0604020202020204" pitchFamily="34" charset="0"/>
              </a:rPr>
              <a:t>3GPP TSG SA WG2 Meeting #1</a:t>
            </a:r>
            <a:r>
              <a:rPr lang="en-US" sz="1400" b="1" kern="1200" dirty="0" smtClean="0">
                <a:solidFill>
                  <a:schemeClr val="tx1"/>
                </a:solidFill>
                <a:latin typeface="+mn-lt"/>
                <a:ea typeface="+mn-ea"/>
                <a:cs typeface="Arial" panose="020B0604020202020204" pitchFamily="34" charset="0"/>
              </a:rPr>
              <a:t>60</a:t>
            </a:r>
            <a:endParaRPr lang="de-DE" altLang="ko-KR" sz="1400" b="1" kern="1200" dirty="0" smtClean="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smtClean="0">
                <a:solidFill>
                  <a:schemeClr val="tx1"/>
                </a:solidFill>
                <a:latin typeface="+mn-lt"/>
                <a:ea typeface="+mn-ea"/>
                <a:cs typeface="Arial" panose="020B0604020202020204" pitchFamily="34" charset="0"/>
              </a:rPr>
              <a:t>13 - 17 November, 2023, Chicago, USA</a:t>
            </a:r>
            <a:endParaRPr lang="en-US" altLang="zh-CN" sz="1400" b="1" kern="1200" dirty="0" smtClean="0">
              <a:solidFill>
                <a:schemeClr val="tx1"/>
              </a:solidFill>
              <a:latin typeface="+mn-lt"/>
              <a:ea typeface="+mn-ea"/>
              <a:cs typeface="Arial" panose="020B0604020202020204" pitchFamily="34" charset="0"/>
            </a:endParaRPr>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smtClean="0">
                <a:effectLst/>
              </a:rPr>
              <a:t>S2-23</a:t>
            </a:r>
            <a:r>
              <a:rPr lang="en-US" altLang="de-DE" sz="1400" b="1" dirty="0" smtClean="0">
                <a:effectLst/>
              </a:rPr>
              <a:t>13865</a:t>
            </a:r>
            <a:endParaRPr lang="en-US" altLang="de-DE" sz="1400" b="1" dirty="0" smtClean="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smtClean="0">
                <a:solidFill>
                  <a:schemeClr val="tx1"/>
                </a:solidFill>
                <a:latin typeface="+mn-lt"/>
                <a:ea typeface="+mn-ea"/>
                <a:cs typeface="Arial" panose="020B0604020202020204" pitchFamily="34" charset="0"/>
              </a:rPr>
              <a:t>3GPP TSG SA WG2 Meeting #1</a:t>
            </a:r>
            <a:r>
              <a:rPr lang="en-US" sz="1400" b="1" kern="1200" dirty="0" smtClean="0">
                <a:solidFill>
                  <a:schemeClr val="tx1"/>
                </a:solidFill>
                <a:latin typeface="+mn-lt"/>
                <a:ea typeface="+mn-ea"/>
                <a:cs typeface="Arial" panose="020B0604020202020204" pitchFamily="34" charset="0"/>
              </a:rPr>
              <a:t>60</a:t>
            </a:r>
            <a:endParaRPr lang="de-DE" altLang="ko-KR" sz="1400" b="1" kern="1200" dirty="0" smtClean="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smtClean="0">
                <a:solidFill>
                  <a:schemeClr val="tx1"/>
                </a:solidFill>
                <a:latin typeface="+mn-lt"/>
                <a:ea typeface="+mn-ea"/>
                <a:cs typeface="Arial" panose="020B0604020202020204" pitchFamily="34" charset="0"/>
              </a:rPr>
              <a:t>13 - 17 November, 2023, Chicago, USA</a:t>
            </a:r>
            <a:endParaRPr lang="en-US" altLang="zh-CN" sz="1400" b="1" kern="1200" dirty="0" smtClean="0">
              <a:solidFill>
                <a:schemeClr val="tx1"/>
              </a:solidFill>
              <a:latin typeface="+mn-lt"/>
              <a:ea typeface="+mn-ea"/>
              <a:cs typeface="Arial" panose="020B0604020202020204" pitchFamily="34" charset="0"/>
            </a:endParaRPr>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2023</a:t>
            </a:r>
            <a:endParaRPr lang="en-GB" altLang="en-US" sz="800" dirty="0"/>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29693"/>
            <a:ext cx="5473170" cy="242887"/>
          </a:xfrm>
          <a:prstGeom prst="rect">
            <a:avLst/>
          </a:prstGeom>
          <a:noFill/>
        </p:spPr>
        <p:txBody>
          <a:bodyPr anchor="ctr">
            <a:normAutofit fontScale="72500"/>
          </a:bodyPr>
          <a:lstStyle/>
          <a:p>
            <a:pPr marL="0" marR="0" algn="l" defTabSz="914400" rtl="0" eaLnBrk="0" fontAlgn="base" latinLnBrk="0" hangingPunct="0">
              <a:lnSpc>
                <a:spcPct val="100000"/>
              </a:lnSpc>
              <a:buClrTx/>
              <a:buSzTx/>
              <a:buFontTx/>
              <a:buNone/>
              <a:defRPr/>
            </a:pPr>
            <a:r>
              <a:rPr lang="en-GB" altLang="de-DE" sz="1300" dirty="0">
                <a:solidFill>
                  <a:schemeClr val="bg1"/>
                </a:solidFill>
                <a:latin typeface="+mn-lt"/>
              </a:rPr>
              <a:t>TSG SA </a:t>
            </a:r>
            <a:r>
              <a:rPr lang="en-GB" altLang="de-DE" sz="1300" dirty="0" smtClean="0">
                <a:solidFill>
                  <a:schemeClr val="bg1"/>
                </a:solidFill>
                <a:latin typeface="+mn-lt"/>
              </a:rPr>
              <a:t>WG</a:t>
            </a:r>
            <a:r>
              <a:rPr lang="en-GB" altLang="de-DE" sz="1300" dirty="0">
                <a:solidFill>
                  <a:schemeClr val="bg1"/>
                </a:solidFill>
                <a:latin typeface="+mn-lt"/>
              </a:rPr>
              <a:t>2#160 </a:t>
            </a:r>
            <a:r>
              <a:rPr lang="en-GB" altLang="de-DE" sz="1300" dirty="0">
                <a:solidFill>
                  <a:schemeClr val="bg1"/>
                </a:solidFill>
                <a:latin typeface="+mn-lt"/>
                <a:sym typeface="+mn-ea"/>
              </a:rPr>
              <a:t>13 - 17 November, 2023, Chicago, USA</a:t>
            </a:r>
            <a:endParaRPr lang="en-GB" altLang="de-DE" sz="1300" baseline="0" dirty="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2023</a:t>
            </a:r>
            <a:endParaRPr lang="en-GB" altLang="en-US" sz="800" dirty="0"/>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29693"/>
            <a:ext cx="5473170" cy="242887"/>
          </a:xfrm>
          <a:prstGeom prst="rect">
            <a:avLst/>
          </a:prstGeom>
          <a:noFill/>
        </p:spPr>
        <p:txBody>
          <a:bodyPr anchor="ctr">
            <a:normAutofit fontScale="72500"/>
          </a:bodyPr>
          <a:lstStyle/>
          <a:p>
            <a:pPr marL="0" marR="0" algn="l" defTabSz="914400" rtl="0" eaLnBrk="0" fontAlgn="base" latinLnBrk="0" hangingPunct="0">
              <a:lnSpc>
                <a:spcPct val="100000"/>
              </a:lnSpc>
              <a:buClrTx/>
              <a:buSzTx/>
              <a:buFontTx/>
              <a:buNone/>
              <a:defRPr/>
            </a:pPr>
            <a:r>
              <a:rPr lang="en-GB" altLang="de-DE" sz="1300" dirty="0">
                <a:solidFill>
                  <a:schemeClr val="bg1"/>
                </a:solidFill>
                <a:latin typeface="+mn-lt"/>
              </a:rPr>
              <a:t>TSG SA </a:t>
            </a:r>
            <a:r>
              <a:rPr lang="en-GB" altLang="de-DE" sz="1300" dirty="0" smtClean="0">
                <a:solidFill>
                  <a:schemeClr val="bg1"/>
                </a:solidFill>
                <a:latin typeface="+mn-lt"/>
              </a:rPr>
              <a:t>WG</a:t>
            </a:r>
            <a:r>
              <a:rPr lang="en-GB" altLang="de-DE" sz="1300" dirty="0">
                <a:solidFill>
                  <a:schemeClr val="bg1"/>
                </a:solidFill>
                <a:latin typeface="+mn-lt"/>
              </a:rPr>
              <a:t>2#160 </a:t>
            </a:r>
            <a:r>
              <a:rPr lang="en-GB" altLang="de-DE" sz="1300" dirty="0">
                <a:solidFill>
                  <a:schemeClr val="bg1"/>
                </a:solidFill>
                <a:latin typeface="+mn-lt"/>
                <a:sym typeface="+mn-ea"/>
              </a:rPr>
              <a:t>13 - 17 November, 2023, Chicago, USA</a:t>
            </a:r>
            <a:endParaRPr lang="en-GB" altLang="de-DE" sz="1300" baseline="0" dirty="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dirty="0"/>
              <a:t>   </a:t>
            </a:r>
            <a:r>
              <a:rPr lang="en-US" altLang="en-GB" sz="3600" b="1" dirty="0"/>
              <a:t>FS_</a:t>
            </a:r>
            <a:r>
              <a:rPr lang="en-GB" sz="3600" b="1" dirty="0" smtClean="0"/>
              <a:t>NG_RTC</a:t>
            </a:r>
            <a:r>
              <a:rPr lang="en-US" altLang="en-GB" sz="3600" b="1" dirty="0" smtClean="0"/>
              <a:t>_Ph2 SI</a:t>
            </a:r>
            <a:br>
              <a:rPr lang="en-US" altLang="en-GB" sz="3600" b="1" dirty="0" smtClean="0"/>
            </a:br>
            <a:r>
              <a:rPr lang="en-US" altLang="de-DE" sz="3600" b="1" dirty="0"/>
              <a:t>Status </a:t>
            </a:r>
            <a:r>
              <a:rPr lang="en-GB" altLang="zh-CN" sz="3600" b="1" dirty="0" smtClean="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smtClean="0"/>
              <a:t>Yi Jiang (</a:t>
            </a:r>
            <a:r>
              <a:rPr lang="en-GB" altLang="en-US" sz="2000" b="1" dirty="0" err="1" smtClean="0"/>
              <a:t>Rapporteur</a:t>
            </a:r>
            <a:r>
              <a:rPr lang="en-GB" altLang="en-US" sz="2000" b="1" dirty="0" smtClean="0"/>
              <a:t>)</a:t>
            </a:r>
            <a:endParaRPr lang="en-GB" altLang="en-US" sz="2000" b="1" dirty="0"/>
          </a:p>
          <a:p>
            <a:pPr>
              <a:lnSpc>
                <a:spcPct val="80000"/>
              </a:lnSpc>
              <a:defRPr/>
            </a:pPr>
            <a:r>
              <a:rPr lang="en-US" altLang="en-US" sz="2000" b="1" dirty="0" smtClean="0"/>
              <a:t>China Mobile</a:t>
            </a:r>
            <a:endParaRPr lang="en-US" altLang="en-US" sz="2000" b="1" dirty="0"/>
          </a:p>
          <a:p>
            <a:pPr>
              <a:lnSpc>
                <a:spcPct val="80000"/>
              </a:lnSpc>
              <a:defRPr/>
            </a:pPr>
            <a:endParaRPr lang="en-GB" altLang="en-US" sz="2000" dirty="0">
              <a:latin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096901" cy="787400"/>
          </a:xfrm>
        </p:spPr>
        <p:txBody>
          <a:bodyPr/>
          <a:lstStyle/>
          <a:p>
            <a:pPr algn="l"/>
            <a:r>
              <a:rPr lang="en-US" altLang="de-DE" b="1" dirty="0"/>
              <a:t> </a:t>
            </a:r>
            <a:r>
              <a:rPr lang="en-US" altLang="de-DE" b="1" dirty="0" smtClean="0"/>
              <a:t>FS_NG_RTC_Ph2</a:t>
            </a:r>
            <a:r>
              <a:rPr lang="en-US" altLang="zh-CN" b="1" dirty="0" smtClean="0"/>
              <a:t> work plan</a:t>
            </a:r>
            <a:endParaRPr lang="de-DE" altLang="de-DE" b="1" dirty="0"/>
          </a:p>
        </p:txBody>
      </p:sp>
      <p:sp>
        <p:nvSpPr>
          <p:cNvPr id="29716" name="Content Placeholder 7"/>
          <p:cNvSpPr>
            <a:spLocks noGrp="1"/>
          </p:cNvSpPr>
          <p:nvPr>
            <p:ph sz="half" idx="2"/>
          </p:nvPr>
        </p:nvSpPr>
        <p:spPr>
          <a:xfrm>
            <a:off x="419244" y="3386620"/>
            <a:ext cx="8705300" cy="3077551"/>
          </a:xfrm>
        </p:spPr>
        <p:txBody>
          <a:bodyPr/>
          <a:lstStyle/>
          <a:p>
            <a:pPr marL="457200" lvl="1" indent="-457200">
              <a:spcBef>
                <a:spcPts val="0"/>
              </a:spcBef>
              <a:spcAft>
                <a:spcPts val="0"/>
              </a:spcAft>
              <a:buClrTx/>
              <a:buBlip>
                <a:blip r:embed="rId1"/>
              </a:buBlip>
            </a:pPr>
            <a:r>
              <a:rPr lang="en-US" altLang="zh-CN" sz="1800" b="1" dirty="0" smtClean="0"/>
              <a:t>The initial TU allocation</a:t>
            </a:r>
            <a:endParaRPr lang="en-US" altLang="zh-CN" sz="1800" b="1" dirty="0" smtClean="0"/>
          </a:p>
          <a:p>
            <a:pPr marL="857250" lvl="2" indent="-457200">
              <a:spcBef>
                <a:spcPts val="0"/>
              </a:spcBef>
              <a:spcAft>
                <a:spcPts val="0"/>
              </a:spcAft>
              <a:buClr>
                <a:srgbClr val="C00000"/>
              </a:buClr>
              <a:buFont typeface="Calibri" panose="020F0502020204030204" pitchFamily="34" charset="0"/>
              <a:buChar char="•"/>
            </a:pPr>
            <a:r>
              <a:rPr lang="en-US" altLang="zh-CN" sz="1600" dirty="0" smtClean="0"/>
              <a:t>The total TU is currently 11.5, 6 for study and 5.5 for normative work</a:t>
            </a:r>
            <a:endParaRPr lang="en-US" altLang="zh-CN" sz="1600" dirty="0" smtClean="0"/>
          </a:p>
          <a:p>
            <a:pPr marL="857250" lvl="2" indent="-457200">
              <a:spcBef>
                <a:spcPts val="0"/>
              </a:spcBef>
              <a:spcAft>
                <a:spcPts val="0"/>
              </a:spcAft>
              <a:buClr>
                <a:srgbClr val="C00000"/>
              </a:buClr>
              <a:buFont typeface="Calibri" panose="020F0502020204030204" pitchFamily="34" charset="0"/>
              <a:buChar char="•"/>
            </a:pPr>
            <a:r>
              <a:rPr lang="en-US" altLang="zh-CN" sz="1600" dirty="0" smtClean="0"/>
              <a:t>2.5 TUs have been used after #160</a:t>
            </a:r>
            <a:endParaRPr lang="en-US" altLang="zh-CN" sz="1600" dirty="0" smtClean="0"/>
          </a:p>
          <a:p>
            <a:pPr marL="857250" lvl="2" indent="-457200">
              <a:spcBef>
                <a:spcPts val="0"/>
              </a:spcBef>
              <a:spcAft>
                <a:spcPts val="0"/>
              </a:spcAft>
              <a:buClr>
                <a:srgbClr val="C00000"/>
              </a:buClr>
              <a:buFont typeface="Calibri" panose="020F0502020204030204" pitchFamily="34" charset="0"/>
              <a:buChar char="•"/>
            </a:pPr>
            <a:r>
              <a:rPr lang="en-US" altLang="zh-CN" sz="1600" dirty="0" smtClean="0"/>
              <a:t>3.5 TUs were allocated to next 4 meetings till #163 for study</a:t>
            </a:r>
            <a:endParaRPr lang="en-US" altLang="zh-CN" sz="1600" dirty="0" smtClean="0"/>
          </a:p>
          <a:p>
            <a:pPr marL="857250" lvl="2" indent="-457200">
              <a:spcBef>
                <a:spcPts val="0"/>
              </a:spcBef>
              <a:spcAft>
                <a:spcPts val="0"/>
              </a:spcAft>
              <a:buClr>
                <a:srgbClr val="C00000"/>
              </a:buClr>
              <a:buFont typeface="Calibri" panose="020F0502020204030204" pitchFamily="34" charset="0"/>
              <a:buChar char="•"/>
            </a:pPr>
            <a:r>
              <a:rPr lang="en-US" altLang="zh-CN" sz="1600" dirty="0" smtClean="0"/>
              <a:t>TU allocation for normative work is TBD</a:t>
            </a:r>
            <a:endParaRPr lang="en-US" altLang="zh-CN" sz="1600" dirty="0" smtClean="0"/>
          </a:p>
          <a:p>
            <a:pPr marL="457200" lvl="1" indent="-457200">
              <a:spcBef>
                <a:spcPts val="0"/>
              </a:spcBef>
              <a:spcAft>
                <a:spcPts val="0"/>
              </a:spcAft>
              <a:buClrTx/>
              <a:buBlip>
                <a:blip r:embed="rId1"/>
              </a:buBlip>
            </a:pPr>
            <a:r>
              <a:rPr lang="en-US" altLang="zh-CN" sz="1800" b="1" dirty="0" smtClean="0"/>
              <a:t>The initial work plan</a:t>
            </a:r>
            <a:endParaRPr lang="en-US" altLang="zh-CN" sz="1800" b="1" dirty="0" smtClean="0"/>
          </a:p>
          <a:p>
            <a:pPr lvl="1">
              <a:spcBef>
                <a:spcPts val="0"/>
              </a:spcBef>
              <a:spcAft>
                <a:spcPts val="0"/>
              </a:spcAft>
            </a:pPr>
            <a:r>
              <a:rPr lang="en-US" altLang="zh-CN" sz="1600" dirty="0" smtClean="0"/>
              <a:t>#160 meeting: agree all KIs, start discussions on solutions</a:t>
            </a:r>
            <a:endParaRPr lang="en-US" altLang="zh-CN" sz="1600" dirty="0" smtClean="0"/>
          </a:p>
          <a:p>
            <a:pPr lvl="1">
              <a:spcBef>
                <a:spcPts val="0"/>
              </a:spcBef>
              <a:spcAft>
                <a:spcPts val="0"/>
              </a:spcAft>
            </a:pPr>
            <a:r>
              <a:rPr lang="en-US" altLang="zh-CN" sz="1600" dirty="0" smtClean="0"/>
              <a:t>#160AH to #163 meetings: continue discussions on solutions; send TR for information after #161; send TR for approval after #163</a:t>
            </a:r>
            <a:endParaRPr lang="en-US" altLang="zh-CN" sz="1600" dirty="0" smtClean="0"/>
          </a:p>
          <a:p>
            <a:pPr lvl="1">
              <a:spcBef>
                <a:spcPts val="0"/>
              </a:spcBef>
              <a:spcAft>
                <a:spcPts val="0"/>
              </a:spcAft>
            </a:pPr>
            <a:r>
              <a:rPr lang="en-US" altLang="zh-CN" sz="1600" dirty="0" smtClean="0"/>
              <a:t>#164 meeting onwards: normative work for concluded KIs, may continue to study on KIs not yet concluded</a:t>
            </a:r>
            <a:endParaRPr lang="en-US" altLang="zh-CN" sz="1600" dirty="0" smtClean="0"/>
          </a:p>
        </p:txBody>
      </p:sp>
      <p:graphicFrame>
        <p:nvGraphicFramePr>
          <p:cNvPr id="6" name="表格 5"/>
          <p:cNvGraphicFramePr>
            <a:graphicFrameLocks noGrp="1"/>
          </p:cNvGraphicFramePr>
          <p:nvPr/>
        </p:nvGraphicFramePr>
        <p:xfrm>
          <a:off x="366410" y="1761228"/>
          <a:ext cx="8421455" cy="1138555"/>
        </p:xfrm>
        <a:graphic>
          <a:graphicData uri="http://schemas.openxmlformats.org/drawingml/2006/table">
            <a:tbl>
              <a:tblPr/>
              <a:tblGrid>
                <a:gridCol w="969010"/>
                <a:gridCol w="755572"/>
                <a:gridCol w="781050"/>
                <a:gridCol w="619208"/>
                <a:gridCol w="535940"/>
                <a:gridCol w="536737"/>
                <a:gridCol w="536491"/>
                <a:gridCol w="518547"/>
                <a:gridCol w="527519"/>
                <a:gridCol w="527519"/>
                <a:gridCol w="527519"/>
                <a:gridCol w="527519"/>
                <a:gridCol w="527519"/>
                <a:gridCol w="531305"/>
              </a:tblGrid>
              <a:tr h="276595">
                <a:tc>
                  <a:txBody>
                    <a:bodyPr/>
                    <a:lstStyle/>
                    <a:p>
                      <a:pPr algn="ctr" fontAlgn="b"/>
                      <a:endParaRPr lang="zh-CN" altLang="en-US" sz="1000" b="1" dirty="0">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endParaRPr lang="zh-CN" altLang="en-US" sz="1000" b="1">
                        <a:latin typeface="等线" panose="02010600030101010101" charset="-122"/>
                      </a:endParaRPr>
                    </a:p>
                  </a:txBody>
                  <a:tcPr marL="4210" marR="4210" marT="421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fontAlgn="b"/>
                      <a:r>
                        <a:rPr lang="en-US" sz="1000" b="1" dirty="0">
                          <a:latin typeface="等线" panose="02010600030101010101" charset="-122"/>
                        </a:rPr>
                        <a:t>Oct. 23</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rPr>
                        <a:t>Nov. 23</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rPr>
                        <a:t>Jan. 24</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rPr>
                        <a:t>Feb. 24</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sym typeface="+mn-ea"/>
                        </a:rPr>
                        <a:t>Apr. 24</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sym typeface="+mn-ea"/>
                        </a:rPr>
                        <a:t>May 24</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sym typeface="+mn-ea"/>
                        </a:rPr>
                        <a:t>Aug. 24</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fontAlgn="b"/>
                      <a:r>
                        <a:rPr lang="en-US" sz="1000" b="1" dirty="0">
                          <a:latin typeface="等线" panose="02010600030101010101" charset="-122"/>
                          <a:sym typeface="+mn-ea"/>
                        </a:rPr>
                        <a:t>Oct. 24</a:t>
                      </a:r>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endParaRPr lang="en-US" sz="1000" b="1" i="0" u="none" strike="noStrike">
                        <a:solidFill>
                          <a:srgbClr val="000000"/>
                        </a:solidFill>
                        <a:latin typeface="等线" panose="02010600030101010101" charset="-122"/>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endParaRPr lang="en-US" sz="1000" b="1" i="0" u="none" strike="noStrike" dirty="0">
                        <a:solidFill>
                          <a:srgbClr val="000000"/>
                        </a:solidFill>
                        <a:latin typeface="等线" panose="02010600030101010101" charset="-122"/>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276595">
                <a:tc>
                  <a:txBody>
                    <a:bodyPr/>
                    <a:lstStyle/>
                    <a:p>
                      <a:pPr algn="ct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endParaRPr lang="zh-CN" altLang="en-US" sz="1000" b="1">
                        <a:latin typeface="等线" panose="02010600030101010101" charset="-122"/>
                      </a:endParaRPr>
                    </a:p>
                  </a:txBody>
                  <a:tcPr marL="4210" marR="4210" marT="421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fontAlgn="b"/>
                      <a:r>
                        <a:rPr lang="en-US" altLang="zh-CN" sz="1000" b="1" dirty="0" smtClean="0">
                          <a:latin typeface="等线" panose="02010600030101010101" charset="-122"/>
                        </a:rPr>
                        <a:t>#159</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smtClean="0">
                          <a:latin typeface="等线" panose="02010600030101010101" charset="-122"/>
                        </a:rPr>
                        <a:t>#160</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a:latin typeface="等线" panose="02010600030101010101" charset="-122"/>
                        </a:rPr>
                        <a:t>#</a:t>
                      </a:r>
                      <a:r>
                        <a:rPr lang="en-US" altLang="zh-CN" sz="1000" b="1" dirty="0" smtClean="0">
                          <a:latin typeface="等线" panose="02010600030101010101" charset="-122"/>
                        </a:rPr>
                        <a:t>160AH</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a:latin typeface="等线" panose="02010600030101010101" charset="-122"/>
                        </a:rPr>
                        <a:t>#</a:t>
                      </a:r>
                      <a:r>
                        <a:rPr lang="en-US" altLang="zh-CN" sz="1000" b="1" dirty="0" smtClean="0">
                          <a:latin typeface="等线" panose="02010600030101010101" charset="-122"/>
                        </a:rPr>
                        <a:t>161</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a:latin typeface="等线" panose="02010600030101010101" charset="-122"/>
                        </a:rPr>
                        <a:t>#</a:t>
                      </a:r>
                      <a:r>
                        <a:rPr lang="en-US" altLang="zh-CN" sz="1000" b="1" dirty="0" smtClean="0">
                          <a:latin typeface="等线" panose="02010600030101010101" charset="-122"/>
                        </a:rPr>
                        <a:t>162</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a:latin typeface="等线" panose="02010600030101010101" charset="-122"/>
                        </a:rPr>
                        <a:t>#</a:t>
                      </a:r>
                      <a:r>
                        <a:rPr lang="en-US" altLang="zh-CN" sz="1000" b="1" dirty="0" smtClean="0">
                          <a:latin typeface="等线" panose="02010600030101010101" charset="-122"/>
                        </a:rPr>
                        <a:t>163</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a:latin typeface="等线" panose="02010600030101010101" charset="-122"/>
                        </a:rPr>
                        <a:t>#</a:t>
                      </a:r>
                      <a:r>
                        <a:rPr lang="en-US" altLang="zh-CN" sz="1000" b="1" dirty="0" smtClean="0">
                          <a:latin typeface="等线" panose="02010600030101010101" charset="-122"/>
                        </a:rPr>
                        <a:t>164</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r>
                        <a:rPr lang="en-US" altLang="zh-CN" sz="1000" b="1" dirty="0">
                          <a:latin typeface="等线" panose="02010600030101010101" charset="-122"/>
                        </a:rPr>
                        <a:t>#</a:t>
                      </a:r>
                      <a:r>
                        <a:rPr lang="en-US" altLang="zh-CN" sz="1000" b="1" dirty="0" smtClean="0">
                          <a:latin typeface="等线" panose="02010600030101010101" charset="-122"/>
                        </a:rPr>
                        <a:t>165</a:t>
                      </a:r>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endParaRPr lang="en-US"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c>
                  <a:txBody>
                    <a:bodyPr/>
                    <a:lstStyle/>
                    <a:p>
                      <a:pPr fontAlgn="b"/>
                      <a:endParaRPr lang="en-US" altLang="zh-CN" sz="1000" b="1" dirty="0">
                        <a:latin typeface="等线" panose="02010600030101010101" charset="-122"/>
                      </a:endParaRPr>
                    </a:p>
                  </a:txBody>
                  <a:tcPr marL="4210" marR="4210" marT="421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6DCE4"/>
                    </a:solidFill>
                  </a:tcPr>
                </a:tc>
              </a:tr>
              <a:tr h="276595">
                <a:tc>
                  <a:txBody>
                    <a:bodyPr/>
                    <a:lstStyle/>
                    <a:p>
                      <a:pPr algn="ctr" fontAlgn="b"/>
                      <a:r>
                        <a:rPr lang="en-US" sz="1000" b="1">
                          <a:latin typeface="等线" panose="02010600030101010101" charset="-122"/>
                        </a:rPr>
                        <a:t>SID/WID</a:t>
                      </a:r>
                      <a:endParaRPr 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en-US" sz="1000" b="1">
                          <a:latin typeface="等线" panose="02010600030101010101" charset="-122"/>
                        </a:rPr>
                        <a:t>Study Phase TU</a:t>
                      </a:r>
                      <a:endParaRPr 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en-US" sz="1000" b="1">
                          <a:latin typeface="等线" panose="02010600030101010101" charset="-122"/>
                        </a:rPr>
                        <a:t>Normative TU</a:t>
                      </a:r>
                      <a:endParaRPr 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en-US" sz="1000" b="1">
                          <a:latin typeface="等线" panose="02010600030101010101" charset="-122"/>
                        </a:rPr>
                        <a:t>Total TU</a:t>
                      </a:r>
                      <a:endParaRPr 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fontAlgn="b"/>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fontAlgn="b"/>
                      <a:r>
                        <a:rPr lang="zh-CN" altLang="en-US" sz="1000" b="1">
                          <a:latin typeface="等线" panose="02010600030101010101" charset="-122"/>
                        </a:rPr>
                        <a:t>　</a:t>
                      </a:r>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fontAlgn="b"/>
                      <a:r>
                        <a:rPr lang="zh-CN" altLang="en-US" sz="1000" b="1">
                          <a:latin typeface="等线" panose="02010600030101010101" charset="-122"/>
                        </a:rPr>
                        <a:t>　</a:t>
                      </a:r>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fontAlgn="b"/>
                      <a:r>
                        <a:rPr lang="zh-CN" altLang="en-US" sz="1000" b="1">
                          <a:latin typeface="等线" panose="02010600030101010101" charset="-122"/>
                        </a:rPr>
                        <a:t>　</a:t>
                      </a:r>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zh-CN" altLang="en-US" sz="1000" b="1">
                          <a:latin typeface="等线" panose="02010600030101010101" charset="-122"/>
                        </a:rPr>
                        <a:t>　</a:t>
                      </a:r>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zh-CN" altLang="en-US" sz="1000" b="1">
                          <a:latin typeface="等线" panose="02010600030101010101" charset="-122"/>
                        </a:rPr>
                        <a:t>　</a:t>
                      </a:r>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zh-CN" altLang="en-US" sz="1000" b="1" dirty="0">
                          <a:latin typeface="等线" panose="02010600030101010101" charset="-122"/>
                        </a:rPr>
                        <a:t>　</a:t>
                      </a:r>
                      <a:endParaRPr lang="zh-CN" altLang="en-US" sz="1000" b="1" dirty="0">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zh-CN" altLang="en-US" sz="1000" b="1" dirty="0">
                          <a:latin typeface="等线" panose="02010600030101010101" charset="-122"/>
                        </a:rPr>
                        <a:t>　</a:t>
                      </a:r>
                      <a:endParaRPr lang="zh-CN" altLang="en-US" sz="1000" b="1" dirty="0">
                        <a:latin typeface="等线" panose="02010600030101010101" charset="-122"/>
                      </a:endParaRPr>
                    </a:p>
                  </a:txBody>
                  <a:tcPr marL="4210" marR="4210" marT="4210" marB="0" anchor="b">
                    <a:lnL>
                      <a:noFill/>
                    </a:lnL>
                    <a:lnR>
                      <a:noFill/>
                    </a:lnR>
                    <a:lnT>
                      <a:noFill/>
                    </a:lnT>
                    <a:lnB>
                      <a:noFill/>
                    </a:lnB>
                    <a:solidFill>
                      <a:srgbClr val="D9E2F3"/>
                    </a:solidFill>
                  </a:tcPr>
                </a:tc>
                <a:tc>
                  <a:txBody>
                    <a:bodyPr/>
                    <a:lstStyle/>
                    <a:p>
                      <a:pPr algn="ctr" fontAlgn="b"/>
                      <a:r>
                        <a:rPr lang="zh-CN" altLang="en-US" sz="1000" b="1">
                          <a:latin typeface="等线" panose="02010600030101010101" charset="-122"/>
                        </a:rPr>
                        <a:t>　</a:t>
                      </a:r>
                      <a:endParaRPr lang="zh-CN" altLang="en-US" sz="1000" b="1">
                        <a:latin typeface="等线" panose="02010600030101010101" charset="-122"/>
                      </a:endParaRPr>
                    </a:p>
                  </a:txBody>
                  <a:tcPr marL="4210" marR="4210" marT="4210" marB="0" anchor="b">
                    <a:lnL>
                      <a:noFill/>
                    </a:lnL>
                    <a:lnR>
                      <a:noFill/>
                    </a:lnR>
                    <a:lnT>
                      <a:noFill/>
                    </a:lnT>
                    <a:lnB>
                      <a:noFill/>
                    </a:lnB>
                    <a:solidFill>
                      <a:srgbClr val="D9E2F3"/>
                    </a:solidFill>
                  </a:tcPr>
                </a:tc>
              </a:tr>
              <a:tr h="276595">
                <a:tc>
                  <a:txBody>
                    <a:bodyPr/>
                    <a:lstStyle/>
                    <a:p>
                      <a:pPr algn="ctr" fontAlgn="b"/>
                      <a:r>
                        <a:rPr lang="en-US" sz="1000" dirty="0" smtClean="0">
                          <a:latin typeface="等线" panose="02010600030101010101" charset="-122"/>
                        </a:rPr>
                        <a:t>FS_NG_RTC_Ph2</a:t>
                      </a:r>
                      <a:endParaRPr lang="en-US" sz="1000" dirty="0">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r>
                        <a:rPr lang="en-US" altLang="zh-CN" sz="1000" dirty="0">
                          <a:latin typeface="等线" panose="02010600030101010101" charset="-122"/>
                        </a:rPr>
                        <a:t>6</a:t>
                      </a:r>
                      <a:endParaRPr lang="en-US" altLang="zh-CN" sz="1000" dirty="0">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r>
                        <a:rPr lang="en-US" altLang="zh-CN" sz="1000" dirty="0" smtClean="0">
                          <a:solidFill>
                            <a:schemeClr val="tx1"/>
                          </a:solidFill>
                          <a:latin typeface="等线" panose="02010600030101010101" charset="-122"/>
                        </a:rPr>
                        <a:t>5.5</a:t>
                      </a:r>
                      <a:endParaRPr lang="en-US" altLang="zh-CN" sz="1000" dirty="0">
                        <a:solidFill>
                          <a:schemeClr val="tx1"/>
                        </a:solidFill>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ctr" fontAlgn="b"/>
                      <a:r>
                        <a:rPr lang="en-US" altLang="zh-CN" sz="1000" dirty="0" smtClean="0">
                          <a:latin typeface="等线" panose="02010600030101010101" charset="-122"/>
                        </a:rPr>
                        <a:t>11.5</a:t>
                      </a:r>
                      <a:endParaRPr lang="en-US" altLang="zh-CN" sz="1000" dirty="0">
                        <a:latin typeface="等线" panose="02010600030101010101" charset="-122"/>
                      </a:endParaRPr>
                    </a:p>
                  </a:txBody>
                  <a:tcPr marL="4210" marR="4210" marT="4210" marB="0" anchor="b">
                    <a:lnL>
                      <a:noFill/>
                    </a:lnL>
                    <a:lnR>
                      <a:noFill/>
                    </a:lnR>
                    <a:lnT>
                      <a:noFill/>
                    </a:lnT>
                    <a:lnB>
                      <a:noFill/>
                    </a:lnB>
                    <a:solidFill>
                      <a:srgbClr val="FFFFFF"/>
                    </a:solidFill>
                  </a:tcPr>
                </a:tc>
                <a:tc>
                  <a:txBody>
                    <a:bodyPr/>
                    <a:lstStyle/>
                    <a:p>
                      <a:pPr algn="r" fontAlgn="b"/>
                      <a:r>
                        <a:rPr lang="en-US" altLang="zh-CN" sz="1000" b="0" i="0" u="none" strike="noStrike" dirty="0" smtClean="0">
                          <a:solidFill>
                            <a:srgbClr val="000000"/>
                          </a:solidFill>
                          <a:latin typeface="等线" panose="02010600030101010101" charset="-122"/>
                        </a:rPr>
                        <a:t>1</a:t>
                      </a:r>
                      <a:endParaRPr lang="en-US" altLang="zh-CN" sz="1000" b="0" i="0" u="none" strike="noStrike" dirty="0">
                        <a:solidFill>
                          <a:srgbClr val="000000"/>
                        </a:solidFill>
                        <a:latin typeface="等线" panose="02010600030101010101" charset="-122"/>
                      </a:endParaRPr>
                    </a:p>
                  </a:txBody>
                  <a:tcPr marL="0" marR="0" marT="0" marB="0" anchor="b">
                    <a:lnL>
                      <a:noFill/>
                    </a:lnL>
                    <a:lnR>
                      <a:noFill/>
                    </a:lnR>
                    <a:lnT>
                      <a:noFill/>
                    </a:lnT>
                    <a:lnB>
                      <a:noFill/>
                    </a:lnB>
                    <a:solidFill>
                      <a:schemeClr val="bg1">
                        <a:lumMod val="85000"/>
                      </a:schemeClr>
                    </a:solidFill>
                  </a:tcPr>
                </a:tc>
                <a:tc>
                  <a:txBody>
                    <a:bodyPr/>
                    <a:lstStyle/>
                    <a:p>
                      <a:pPr algn="r" fontAlgn="b"/>
                      <a:r>
                        <a:rPr lang="en-US" altLang="zh-CN" sz="1000" b="0" i="0" u="none" strike="noStrike" dirty="0" smtClean="0">
                          <a:solidFill>
                            <a:srgbClr val="000000"/>
                          </a:solidFill>
                          <a:latin typeface="等线" panose="02010600030101010101" charset="-122"/>
                        </a:rPr>
                        <a:t>1.5</a:t>
                      </a:r>
                      <a:endParaRPr lang="en-US" altLang="zh-CN" sz="1000" b="0" i="0" u="none" strike="noStrike" dirty="0">
                        <a:solidFill>
                          <a:srgbClr val="000000"/>
                        </a:solidFill>
                        <a:latin typeface="等线" panose="02010600030101010101" charset="-122"/>
                      </a:endParaRPr>
                    </a:p>
                  </a:txBody>
                  <a:tcPr marL="0" marR="0" marT="0" marB="0" anchor="b">
                    <a:lnL>
                      <a:noFill/>
                    </a:lnL>
                    <a:lnR>
                      <a:noFill/>
                    </a:lnR>
                    <a:lnT>
                      <a:noFill/>
                    </a:lnT>
                    <a:lnB>
                      <a:noFill/>
                    </a:lnB>
                    <a:solidFill>
                      <a:schemeClr val="bg1">
                        <a:lumMod val="85000"/>
                      </a:schemeClr>
                    </a:solidFill>
                  </a:tcPr>
                </a:tc>
                <a:tc>
                  <a:txBody>
                    <a:bodyPr/>
                    <a:lstStyle/>
                    <a:p>
                      <a:pPr algn="r" fontAlgn="b"/>
                      <a:r>
                        <a:rPr lang="en-US" altLang="zh-CN" sz="1000" b="0" i="0" u="none" strike="noStrike" dirty="0">
                          <a:solidFill>
                            <a:srgbClr val="000000"/>
                          </a:solidFill>
                          <a:latin typeface="等线" panose="02010600030101010101" charset="-122"/>
                        </a:rPr>
                        <a:t>1</a:t>
                      </a:r>
                      <a:endParaRPr lang="en-US" altLang="zh-CN" sz="1000" b="0" i="0" u="none" strike="noStrike" dirty="0">
                        <a:solidFill>
                          <a:srgbClr val="000000"/>
                        </a:solidFill>
                        <a:latin typeface="等线" panose="02010600030101010101" charset="-122"/>
                      </a:endParaRPr>
                    </a:p>
                  </a:txBody>
                  <a:tcPr marL="0" marR="0" marT="0" marB="0" anchor="b">
                    <a:lnL>
                      <a:noFill/>
                    </a:lnL>
                    <a:lnR>
                      <a:noFill/>
                    </a:lnR>
                    <a:lnT>
                      <a:noFill/>
                    </a:lnT>
                    <a:lnB>
                      <a:noFill/>
                    </a:lnB>
                    <a:noFill/>
                  </a:tcPr>
                </a:tc>
                <a:tc>
                  <a:txBody>
                    <a:bodyPr/>
                    <a:lstStyle/>
                    <a:p>
                      <a:pPr algn="r" fontAlgn="b"/>
                      <a:r>
                        <a:rPr lang="en-US" altLang="zh-CN" sz="1000" b="0" i="0" u="none" strike="noStrike" dirty="0">
                          <a:solidFill>
                            <a:srgbClr val="000000"/>
                          </a:solidFill>
                          <a:latin typeface="等线" panose="02010600030101010101" charset="-122"/>
                        </a:rPr>
                        <a:t>1</a:t>
                      </a:r>
                      <a:endParaRPr lang="en-US" altLang="zh-CN" sz="1000" b="0" i="0" u="none" strike="noStrike" dirty="0">
                        <a:solidFill>
                          <a:srgbClr val="000000"/>
                        </a:solidFill>
                        <a:latin typeface="等线" panose="02010600030101010101" charset="-122"/>
                      </a:endParaRPr>
                    </a:p>
                  </a:txBody>
                  <a:tcPr marL="0" marR="0" marT="0" marB="0" anchor="b">
                    <a:lnL>
                      <a:noFill/>
                    </a:lnL>
                    <a:lnR>
                      <a:noFill/>
                    </a:lnR>
                    <a:lnT>
                      <a:noFill/>
                    </a:lnT>
                    <a:lnB>
                      <a:noFill/>
                    </a:lnB>
                    <a:noFill/>
                  </a:tcPr>
                </a:tc>
                <a:tc>
                  <a:txBody>
                    <a:bodyPr/>
                    <a:lstStyle/>
                    <a:p>
                      <a:pPr algn="r" fontAlgn="b"/>
                      <a:r>
                        <a:rPr lang="en-US" altLang="zh-CN" sz="1000" b="0" i="0" u="none" strike="noStrike" dirty="0">
                          <a:solidFill>
                            <a:schemeClr val="tx1"/>
                          </a:solidFill>
                          <a:latin typeface="等线" panose="02010600030101010101" charset="-122"/>
                        </a:rPr>
                        <a:t>1</a:t>
                      </a:r>
                      <a:endParaRPr lang="en-US" altLang="zh-CN" sz="1000" b="0" i="0" u="none" strike="noStrike" dirty="0">
                        <a:solidFill>
                          <a:schemeClr val="tx1"/>
                        </a:solidFill>
                        <a:latin typeface="等线" panose="02010600030101010101" charset="-122"/>
                      </a:endParaRPr>
                    </a:p>
                  </a:txBody>
                  <a:tcPr marL="0" marR="0" marT="0" marB="0" anchor="b">
                    <a:lnL>
                      <a:noFill/>
                    </a:lnL>
                    <a:lnR>
                      <a:noFill/>
                    </a:lnR>
                    <a:lnT>
                      <a:noFill/>
                    </a:lnT>
                    <a:lnB>
                      <a:noFill/>
                    </a:lnB>
                    <a:noFill/>
                  </a:tcPr>
                </a:tc>
                <a:tc>
                  <a:txBody>
                    <a:bodyPr/>
                    <a:lstStyle/>
                    <a:p>
                      <a:pPr algn="r" fontAlgn="b"/>
                      <a:r>
                        <a:rPr lang="en-US" altLang="zh-CN" sz="1000" b="0" i="0" u="none" strike="noStrike" dirty="0">
                          <a:solidFill>
                            <a:schemeClr val="tx1"/>
                          </a:solidFill>
                          <a:latin typeface="等线" panose="02010600030101010101" charset="-122"/>
                        </a:rPr>
                        <a:t>0.5</a:t>
                      </a:r>
                      <a:endParaRPr lang="en-US" altLang="zh-CN" sz="1000" b="0" i="0" u="none" strike="noStrike" dirty="0">
                        <a:solidFill>
                          <a:schemeClr val="tx1"/>
                        </a:solidFill>
                        <a:latin typeface="等线" panose="02010600030101010101" charset="-122"/>
                      </a:endParaRPr>
                    </a:p>
                  </a:txBody>
                  <a:tcPr marL="0" marR="0" marT="0" marB="0" anchor="b">
                    <a:lnL>
                      <a:noFill/>
                    </a:lnL>
                    <a:lnR>
                      <a:noFill/>
                    </a:lnR>
                    <a:lnT>
                      <a:noFill/>
                    </a:lnT>
                    <a:lnB>
                      <a:noFill/>
                    </a:lnB>
                    <a:noFill/>
                  </a:tcPr>
                </a:tc>
                <a:tc>
                  <a:txBody>
                    <a:bodyPr/>
                    <a:lstStyle/>
                    <a:p>
                      <a:pPr algn="r" fontAlgn="b"/>
                      <a:r>
                        <a:rPr lang="en-US" altLang="zh-CN" sz="1000" b="0" i="0" u="none" strike="noStrike" dirty="0">
                          <a:solidFill>
                            <a:schemeClr val="tx1"/>
                          </a:solidFill>
                          <a:latin typeface="等线" panose="02010600030101010101" charset="-122"/>
                        </a:rPr>
                        <a:t>1</a:t>
                      </a:r>
                      <a:endParaRPr lang="en-US" altLang="zh-CN" sz="1000" b="0" i="0" u="none" strike="noStrike" dirty="0">
                        <a:solidFill>
                          <a:schemeClr val="tx1"/>
                        </a:solidFill>
                        <a:latin typeface="等线" panose="02010600030101010101" charset="-122"/>
                      </a:endParaRPr>
                    </a:p>
                  </a:txBody>
                  <a:tcPr marL="0" marR="0" marT="0" marB="0" anchor="b">
                    <a:lnL>
                      <a:noFill/>
                    </a:lnL>
                    <a:lnR>
                      <a:noFill/>
                    </a:lnR>
                    <a:lnT>
                      <a:noFill/>
                    </a:lnT>
                    <a:lnB>
                      <a:noFill/>
                    </a:lnB>
                    <a:noFill/>
                  </a:tcPr>
                </a:tc>
                <a:tc>
                  <a:txBody>
                    <a:bodyPr/>
                    <a:lstStyle/>
                    <a:p>
                      <a:pPr algn="r" fontAlgn="b"/>
                      <a:r>
                        <a:rPr lang="en-US" altLang="zh-CN" sz="1000" b="0" i="0" u="none" strike="noStrike" dirty="0">
                          <a:solidFill>
                            <a:schemeClr val="tx1"/>
                          </a:solidFill>
                          <a:latin typeface="等线" panose="02010600030101010101" charset="-122"/>
                        </a:rPr>
                        <a:t>1</a:t>
                      </a:r>
                      <a:endParaRPr lang="en-US" altLang="zh-CN" sz="1000" b="0" i="0" u="none" strike="noStrike" dirty="0">
                        <a:solidFill>
                          <a:schemeClr val="tx1"/>
                        </a:solidFill>
                        <a:latin typeface="等线" panose="02010600030101010101" charset="-122"/>
                      </a:endParaRPr>
                    </a:p>
                  </a:txBody>
                  <a:tcPr marL="0" marR="0" marT="0" marB="0" anchor="b">
                    <a:lnL>
                      <a:noFill/>
                    </a:lnL>
                    <a:lnR>
                      <a:noFill/>
                    </a:lnR>
                    <a:lnT>
                      <a:noFill/>
                    </a:lnT>
                    <a:lnB>
                      <a:noFill/>
                    </a:lnB>
                    <a:noFill/>
                  </a:tcPr>
                </a:tc>
                <a:tc>
                  <a:txBody>
                    <a:bodyPr/>
                    <a:lstStyle/>
                    <a:p>
                      <a:pPr algn="r" fontAlgn="b"/>
                      <a:endParaRPr lang="en-US" altLang="zh-CN" sz="1000" b="0" i="0" u="none" strike="noStrike" dirty="0">
                        <a:solidFill>
                          <a:schemeClr val="tx1"/>
                        </a:solidFill>
                        <a:latin typeface="等线" panose="02010600030101010101" charset="-122"/>
                      </a:endParaRPr>
                    </a:p>
                  </a:txBody>
                  <a:tcPr marL="0" marR="0" marT="0" marB="0" anchor="b">
                    <a:lnL>
                      <a:noFill/>
                    </a:lnL>
                    <a:lnR>
                      <a:noFill/>
                    </a:lnR>
                    <a:lnT>
                      <a:noFill/>
                    </a:lnT>
                    <a:lnB>
                      <a:noFill/>
                    </a:lnB>
                    <a:noFill/>
                  </a:tcPr>
                </a:tc>
                <a:tc>
                  <a:txBody>
                    <a:bodyPr/>
                    <a:lstStyle/>
                    <a:p>
                      <a:pPr algn="r" fontAlgn="b"/>
                      <a:endParaRPr lang="en-US" altLang="zh-CN" sz="1000" b="0" i="0" u="none" strike="noStrike" dirty="0">
                        <a:solidFill>
                          <a:srgbClr val="FF0000"/>
                        </a:solidFill>
                        <a:latin typeface="等线" panose="02010600030101010101" charset="-122"/>
                      </a:endParaRPr>
                    </a:p>
                  </a:txBody>
                  <a:tcPr marL="0" marR="0" marT="0" marB="0" anchor="b">
                    <a:lnL>
                      <a:noFill/>
                    </a:lnL>
                    <a:lnR>
                      <a:noFill/>
                    </a:lnR>
                    <a:lnT>
                      <a:noFill/>
                    </a:lnT>
                    <a:lnB>
                      <a:noFill/>
                    </a:lnB>
                    <a:solidFill>
                      <a:srgbClr val="FFFFFF"/>
                    </a:solid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645952" cy="787400"/>
          </a:xfrm>
        </p:spPr>
        <p:txBody>
          <a:bodyPr/>
          <a:lstStyle/>
          <a:p>
            <a:pPr algn="l"/>
            <a:r>
              <a:rPr lang="en-US" altLang="zh-CN" b="1" dirty="0" smtClean="0"/>
              <a:t>FS_NG_RTC_ph2</a:t>
            </a:r>
            <a:r>
              <a:rPr lang="en-US" altLang="de-DE" b="1" dirty="0" smtClean="0"/>
              <a:t> status </a:t>
            </a:r>
            <a:r>
              <a:rPr lang="en-US" altLang="zh-CN" b="1" dirty="0" smtClean="0"/>
              <a:t>after</a:t>
            </a:r>
            <a:r>
              <a:rPr lang="en-US" altLang="de-DE" b="1" dirty="0" smtClean="0"/>
              <a:t> </a:t>
            </a:r>
            <a:r>
              <a:rPr lang="en-US" altLang="de-DE" b="1" dirty="0" smtClean="0"/>
              <a:t>SA2#160</a:t>
            </a:r>
            <a:endParaRPr lang="de-DE" altLang="de-DE" b="1" dirty="0"/>
          </a:p>
        </p:txBody>
      </p:sp>
      <p:sp>
        <p:nvSpPr>
          <p:cNvPr id="29716" name="Content Placeholder 7"/>
          <p:cNvSpPr>
            <a:spLocks noGrp="1"/>
          </p:cNvSpPr>
          <p:nvPr>
            <p:ph sz="half" idx="2"/>
          </p:nvPr>
        </p:nvSpPr>
        <p:spPr>
          <a:xfrm>
            <a:off x="434975" y="2343909"/>
            <a:ext cx="8554480" cy="4248877"/>
          </a:xfrm>
        </p:spPr>
        <p:txBody>
          <a:bodyPr/>
          <a:lstStyle/>
          <a:p>
            <a:pPr>
              <a:spcBef>
                <a:spcPts val="0"/>
              </a:spcBef>
              <a:spcAft>
                <a:spcPts val="0"/>
              </a:spcAft>
            </a:pPr>
            <a:r>
              <a:rPr lang="de-DE" altLang="de-DE" sz="2000" dirty="0" smtClean="0"/>
              <a:t>General</a:t>
            </a:r>
            <a:endParaRPr lang="de-DE" altLang="de-DE" sz="2000" dirty="0"/>
          </a:p>
          <a:p>
            <a:pPr lvl="1">
              <a:spcBef>
                <a:spcPts val="0"/>
              </a:spcBef>
              <a:spcAft>
                <a:spcPts val="0"/>
              </a:spcAft>
            </a:pPr>
            <a:r>
              <a:rPr lang="en-US" altLang="zh-CN" sz="1400" dirty="0" smtClean="0"/>
              <a:t>43 </a:t>
            </a:r>
            <a:r>
              <a:rPr lang="en-US" altLang="zh-CN" sz="1400" dirty="0" smtClean="0"/>
              <a:t>contributions were submitted to #160 and 30 contributions were handled</a:t>
            </a:r>
            <a:endParaRPr lang="en-US" altLang="zh-CN" sz="1400" dirty="0" smtClean="0"/>
          </a:p>
          <a:p>
            <a:pPr lvl="1">
              <a:spcBef>
                <a:spcPts val="0"/>
              </a:spcBef>
              <a:spcAft>
                <a:spcPts val="0"/>
              </a:spcAft>
            </a:pPr>
            <a:r>
              <a:rPr lang="en-US" altLang="zh-CN" sz="1400" dirty="0" smtClean="0">
                <a:ea typeface="宋体" panose="02010600030101010101" pitchFamily="2" charset="-122"/>
                <a:cs typeface="Times New Roman" panose="02020603050405020304"/>
              </a:rPr>
              <a:t>Achievements:</a:t>
            </a:r>
            <a:endParaRPr lang="en-US" altLang="zh-CN" sz="1400" dirty="0" smtClean="0">
              <a:ea typeface="宋体" panose="02010600030101010101" pitchFamily="2" charset="-122"/>
              <a:cs typeface="Times New Roman" panose="02020603050405020304"/>
            </a:endParaRPr>
          </a:p>
          <a:p>
            <a:pPr lvl="2">
              <a:spcBef>
                <a:spcPts val="0"/>
              </a:spcBef>
              <a:spcAft>
                <a:spcPts val="0"/>
              </a:spcAft>
            </a:pPr>
            <a:r>
              <a:rPr lang="en-US" altLang="zh-CN" sz="1300" dirty="0" smtClean="0">
                <a:ea typeface="宋体" panose="02010600030101010101" pitchFamily="2" charset="-122"/>
                <a:cs typeface="Times New Roman" panose="02020603050405020304"/>
              </a:rPr>
              <a:t>3 new key issues were agreed</a:t>
            </a:r>
            <a:endParaRPr lang="en-US" altLang="zh-CN" sz="1300" dirty="0" smtClean="0">
              <a:ea typeface="宋体" panose="02010600030101010101" pitchFamily="2" charset="-122"/>
              <a:cs typeface="Times New Roman" panose="02020603050405020304"/>
            </a:endParaRPr>
          </a:p>
          <a:p>
            <a:pPr lvl="2">
              <a:spcBef>
                <a:spcPts val="0"/>
              </a:spcBef>
              <a:spcAft>
                <a:spcPts val="0"/>
              </a:spcAft>
            </a:pPr>
            <a:r>
              <a:rPr lang="en-US" altLang="zh-CN" sz="1300" dirty="0" smtClean="0">
                <a:ea typeface="宋体" panose="02010600030101010101" pitchFamily="2" charset="-122"/>
                <a:cs typeface="Times New Roman" panose="02020603050405020304"/>
              </a:rPr>
              <a:t>4 key issues  were updated</a:t>
            </a:r>
            <a:endParaRPr lang="en-GB" altLang="zh-CN" sz="1300" dirty="0" smtClean="0">
              <a:ea typeface="宋体" panose="02010600030101010101" pitchFamily="2" charset="-122"/>
              <a:cs typeface="Times New Roman" panose="02020603050405020304"/>
            </a:endParaRPr>
          </a:p>
          <a:p>
            <a:pPr lvl="2">
              <a:spcBef>
                <a:spcPts val="0"/>
              </a:spcBef>
              <a:spcAft>
                <a:spcPts val="0"/>
              </a:spcAft>
            </a:pPr>
            <a:r>
              <a:rPr lang="en-US" altLang="en-GB" sz="1300" dirty="0" smtClean="0">
                <a:ea typeface="宋体" panose="02010600030101010101" pitchFamily="2" charset="-122"/>
                <a:cs typeface="Times New Roman" panose="02020603050405020304"/>
              </a:rPr>
              <a:t>1 contribution for KI#1 was agreed to be captured</a:t>
            </a:r>
            <a:endParaRPr lang="en-GB" altLang="zh-CN" sz="1300" dirty="0" smtClean="0">
              <a:ea typeface="宋体" panose="02010600030101010101" pitchFamily="2" charset="-122"/>
              <a:cs typeface="Times New Roman" panose="02020603050405020304"/>
            </a:endParaRPr>
          </a:p>
          <a:p>
            <a:pPr marL="457200" lvl="1" indent="-457200">
              <a:spcBef>
                <a:spcPts val="0"/>
              </a:spcBef>
              <a:spcAft>
                <a:spcPts val="0"/>
              </a:spcAft>
              <a:buBlip>
                <a:blip r:embed="rId1"/>
              </a:buBlip>
            </a:pPr>
            <a:r>
              <a:rPr lang="en-US" sz="2000" dirty="0" smtClean="0">
                <a:ea typeface="+mn-ea"/>
                <a:cs typeface="+mn-cs"/>
              </a:rPr>
              <a:t>Controversial issues</a:t>
            </a:r>
            <a:endParaRPr lang="en-US" sz="2000" dirty="0" smtClean="0">
              <a:ea typeface="+mn-ea"/>
              <a:cs typeface="+mn-cs"/>
            </a:endParaRPr>
          </a:p>
          <a:p>
            <a:pPr marL="735330" lvl="2" indent="-277495">
              <a:spcBef>
                <a:spcPts val="0"/>
              </a:spcBef>
              <a:spcAft>
                <a:spcPts val="0"/>
              </a:spcAft>
              <a:buClr>
                <a:srgbClr val="C00000"/>
              </a:buClr>
              <a:buFont typeface="Arial" panose="020B0604020202020204" pitchFamily="34" charset="0"/>
              <a:buChar char="•"/>
            </a:pPr>
            <a:r>
              <a:rPr lang="en-US" altLang="zh-CN" sz="1400" dirty="0" smtClean="0">
                <a:cs typeface="+mn-ea"/>
              </a:rPr>
              <a:t>None</a:t>
            </a:r>
            <a:endParaRPr lang="en-US" altLang="zh-CN" sz="1400" dirty="0" smtClean="0">
              <a:cs typeface="+mn-ea"/>
            </a:endParaRPr>
          </a:p>
          <a:p>
            <a:pPr marL="457200" lvl="1" indent="-457200">
              <a:spcBef>
                <a:spcPts val="0"/>
              </a:spcBef>
              <a:spcAft>
                <a:spcPts val="0"/>
              </a:spcAft>
              <a:buBlip>
                <a:blip r:embed="rId1"/>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0"/>
              </a:spcAft>
            </a:pPr>
            <a:r>
              <a:rPr lang="en-US" altLang="zh-CN" sz="1400" dirty="0" smtClean="0"/>
              <a:t>None</a:t>
            </a:r>
            <a:endParaRPr lang="en-US" altLang="de-DE" sz="1400" dirty="0" smtClean="0"/>
          </a:p>
          <a:p>
            <a:pPr lvl="0">
              <a:spcBef>
                <a:spcPts val="0"/>
              </a:spcBef>
              <a:spcAft>
                <a:spcPts val="0"/>
              </a:spcAft>
            </a:pPr>
            <a:r>
              <a:rPr lang="de-DE" sz="2000" dirty="0" smtClean="0"/>
              <a:t>Next </a:t>
            </a:r>
            <a:r>
              <a:rPr lang="de-DE" sz="2000" dirty="0"/>
              <a:t>steps:</a:t>
            </a:r>
            <a:endParaRPr lang="de-DE" sz="2000" dirty="0"/>
          </a:p>
          <a:p>
            <a:pPr lvl="1">
              <a:spcBef>
                <a:spcPts val="0"/>
              </a:spcBef>
              <a:spcAft>
                <a:spcPts val="0"/>
              </a:spcAft>
            </a:pPr>
            <a:r>
              <a:rPr lang="en-US" altLang="zh-CN" sz="1400" dirty="0" smtClean="0"/>
              <a:t>Updates KIs in #160AH, especially for PS data off, and focus on solutions afterwords</a:t>
            </a:r>
            <a:endParaRPr lang="en-US" altLang="zh-CN" sz="1400" dirty="0" smtClean="0"/>
          </a:p>
          <a:p>
            <a:pPr lvl="1">
              <a:spcBef>
                <a:spcPts val="0"/>
              </a:spcBef>
              <a:spcAft>
                <a:spcPts val="0"/>
              </a:spcAft>
            </a:pPr>
            <a:r>
              <a:rPr lang="en-US" altLang="zh-CN" sz="1400" dirty="0" smtClean="0"/>
              <a:t>Continue discussions on solutions to the agreed KIs</a:t>
            </a:r>
            <a:endParaRPr lang="en-US" altLang="zh-CN" sz="1400" dirty="0" smtClean="0"/>
          </a:p>
        </p:txBody>
      </p:sp>
      <p:graphicFrame>
        <p:nvGraphicFramePr>
          <p:cNvPr id="6" name="Content Placeholder 8"/>
          <p:cNvGraphicFramePr/>
          <p:nvPr/>
        </p:nvGraphicFramePr>
        <p:xfrm>
          <a:off x="179388" y="1299123"/>
          <a:ext cx="8810067" cy="820216"/>
        </p:xfrm>
        <a:graphic>
          <a:graphicData uri="http://schemas.openxmlformats.org/drawingml/2006/table">
            <a:tbl>
              <a:tblPr firstRow="1" bandRow="1">
                <a:tableStyleId>{8FD4443E-F989-4FC4-A0C8-D5A2AF1F390B}</a:tableStyleId>
              </a:tblPr>
              <a:tblGrid>
                <a:gridCol w="1321455"/>
                <a:gridCol w="4026197"/>
                <a:gridCol w="1148080"/>
                <a:gridCol w="1219200"/>
                <a:gridCol w="1095135"/>
              </a:tblGrid>
              <a:tr h="179116">
                <a:tc>
                  <a:txBody>
                    <a:bodyPr/>
                    <a:lstStyle/>
                    <a:p>
                      <a:r>
                        <a:rPr lang="en-US" sz="1200" b="1" dirty="0"/>
                        <a:t>WI Code</a:t>
                      </a:r>
                      <a:endParaRPr lang="en-US" sz="12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smtClean="0"/>
                        <a:t>Work Item Title</a:t>
                      </a:r>
                      <a:endParaRPr lang="en-US" sz="12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endParaRPr kumimoji="0" lang="en-US" sz="12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4112">
                <a:tc>
                  <a:txBody>
                    <a:bodyPr/>
                    <a:lstStyle/>
                    <a:p>
                      <a:r>
                        <a:rPr lang="en-US" sz="1200" b="1" kern="1200" dirty="0" smtClean="0">
                          <a:solidFill>
                            <a:schemeClr val="lt1"/>
                          </a:solidFill>
                          <a:effectLst/>
                          <a:latin typeface="+mn-lt"/>
                          <a:ea typeface="+mn-ea"/>
                          <a:cs typeface="+mn-cs"/>
                        </a:rPr>
                        <a:t>FS_NG_RTC_Ph2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Study on system architecture for next generation real time communication services phase 2</a:t>
                      </a:r>
                      <a:endParaRPr lang="en-US" sz="1200" b="1" i="0" u="none" strike="noStrike" dirty="0" smtClean="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200" b="1" kern="1200" dirty="0" smtClean="0">
                          <a:solidFill>
                            <a:srgbClr val="7030A0"/>
                          </a:solidFill>
                          <a:latin typeface="+mn-lt"/>
                          <a:ea typeface="+mn-ea"/>
                          <a:cs typeface="+mn-cs"/>
                        </a:rPr>
                        <a:t>10%-&gt;15%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dirty="0" smtClean="0">
                          <a:ln>
                            <a:noFill/>
                          </a:ln>
                          <a:solidFill>
                            <a:prstClr val="white"/>
                          </a:solidFill>
                          <a:effectLst/>
                          <a:uLnTx/>
                          <a:uFillTx/>
                          <a:latin typeface="+mn-lt"/>
                          <a:ea typeface="+mn-ea"/>
                          <a:cs typeface="+mn-cs"/>
                        </a:rPr>
                        <a:t>June, 2024</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smtClean="0">
                          <a:ln>
                            <a:noFill/>
                          </a:ln>
                          <a:solidFill>
                            <a:prstClr val="white"/>
                          </a:solidFill>
                          <a:effectLst/>
                          <a:uLnTx/>
                          <a:uFillTx/>
                          <a:latin typeface="+mn-lt"/>
                          <a:ea typeface="+mn-ea"/>
                          <a:cs typeface="+mn-cs"/>
                        </a:rPr>
                        <a:t>1010030</a:t>
                      </a:r>
                      <a:endParaRPr kumimoji="0" lang="en-US" sz="1200" b="1" i="0" u="none" strike="noStrike" kern="1200" cap="none" spc="0" normalizeH="0" baseline="0" dirty="0" smtClean="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645952" cy="787400"/>
          </a:xfrm>
        </p:spPr>
        <p:txBody>
          <a:bodyPr/>
          <a:lstStyle/>
          <a:p>
            <a:pPr algn="l"/>
            <a:r>
              <a:rPr lang="en-US" altLang="zh-CN" b="1" dirty="0" smtClean="0"/>
              <a:t>FS_NG_RTC_ph2</a:t>
            </a:r>
            <a:r>
              <a:rPr lang="en-US" altLang="de-DE" b="1" dirty="0" smtClean="0"/>
              <a:t> status </a:t>
            </a:r>
            <a:r>
              <a:rPr lang="en-US" altLang="zh-CN" b="1" dirty="0" smtClean="0"/>
              <a:t>at</a:t>
            </a:r>
            <a:r>
              <a:rPr lang="en-US" altLang="de-DE" b="1" dirty="0" smtClean="0"/>
              <a:t> </a:t>
            </a:r>
            <a:r>
              <a:rPr lang="en-US" altLang="de-DE" b="1" dirty="0" smtClean="0"/>
              <a:t>SA#102</a:t>
            </a:r>
            <a:endParaRPr lang="de-DE" altLang="de-DE" b="1" dirty="0"/>
          </a:p>
        </p:txBody>
      </p:sp>
      <p:sp>
        <p:nvSpPr>
          <p:cNvPr id="29716" name="Content Placeholder 7"/>
          <p:cNvSpPr>
            <a:spLocks noGrp="1"/>
          </p:cNvSpPr>
          <p:nvPr>
            <p:ph sz="half" idx="2"/>
          </p:nvPr>
        </p:nvSpPr>
        <p:spPr>
          <a:xfrm>
            <a:off x="434975" y="2343909"/>
            <a:ext cx="8554480" cy="4248877"/>
          </a:xfrm>
        </p:spPr>
        <p:txBody>
          <a:bodyPr/>
          <a:lstStyle/>
          <a:p>
            <a:pPr>
              <a:spcBef>
                <a:spcPts val="0"/>
              </a:spcBef>
              <a:spcAft>
                <a:spcPts val="0"/>
              </a:spcAft>
            </a:pPr>
            <a:r>
              <a:rPr lang="de-DE" altLang="de-DE" sz="2000" dirty="0" smtClean="0"/>
              <a:t>General</a:t>
            </a:r>
            <a:endParaRPr lang="de-DE" altLang="de-DE" sz="2000" dirty="0"/>
          </a:p>
          <a:p>
            <a:pPr lvl="1" algn="l">
              <a:spcBef>
                <a:spcPts val="0"/>
              </a:spcBef>
              <a:spcAft>
                <a:spcPts val="0"/>
              </a:spcAft>
              <a:buSzTx/>
            </a:pPr>
            <a:r>
              <a:rPr lang="en-US" altLang="zh-CN" sz="1400" dirty="0" smtClean="0">
                <a:cs typeface="+mn-ea"/>
              </a:rPr>
              <a:t>The SID progress well with totally 71 contributions submitted in two meetings and 48 contributions handled</a:t>
            </a:r>
            <a:endParaRPr lang="en-US" altLang="zh-CN" sz="1400" dirty="0" smtClean="0">
              <a:cs typeface="+mn-ea"/>
            </a:endParaRPr>
          </a:p>
          <a:p>
            <a:pPr lvl="1" algn="l">
              <a:spcBef>
                <a:spcPts val="0"/>
              </a:spcBef>
              <a:spcAft>
                <a:spcPts val="0"/>
              </a:spcAft>
              <a:buSzTx/>
            </a:pPr>
            <a:r>
              <a:rPr lang="en-US" altLang="zh-CN" sz="1400" dirty="0" smtClean="0">
                <a:cs typeface="+mn-ea"/>
              </a:rPr>
              <a:t>TR skeleton, scope and achitectural assumptions were agreed</a:t>
            </a:r>
            <a:endParaRPr lang="en-US" altLang="zh-CN" sz="1400" dirty="0" smtClean="0">
              <a:cs typeface="+mn-ea"/>
            </a:endParaRPr>
          </a:p>
          <a:p>
            <a:pPr lvl="1" algn="l">
              <a:spcBef>
                <a:spcPts val="0"/>
              </a:spcBef>
              <a:spcAft>
                <a:spcPts val="0"/>
              </a:spcAft>
              <a:buSzTx/>
            </a:pPr>
            <a:r>
              <a:rPr lang="en-US" altLang="zh-CN" sz="1400" dirty="0" smtClean="0">
                <a:cs typeface="+mn-ea"/>
              </a:rPr>
              <a:t>Totally 8 Key Issues </a:t>
            </a:r>
            <a:r>
              <a:rPr lang="en-US" altLang="zh-CN" sz="1400" dirty="0" smtClean="0">
                <a:cs typeface="+mn-ea"/>
                <a:sym typeface="+mn-ea"/>
              </a:rPr>
              <a:t>which covered all WTs </a:t>
            </a:r>
            <a:r>
              <a:rPr lang="en-US" altLang="zh-CN" sz="1400" dirty="0" smtClean="0">
                <a:cs typeface="+mn-ea"/>
              </a:rPr>
              <a:t>were agreed or updated </a:t>
            </a:r>
            <a:endParaRPr lang="en-US" altLang="zh-CN" sz="1400" dirty="0" smtClean="0">
              <a:cs typeface="+mn-ea"/>
            </a:endParaRPr>
          </a:p>
          <a:p>
            <a:pPr lvl="1" algn="l">
              <a:spcBef>
                <a:spcPts val="0"/>
              </a:spcBef>
              <a:spcAft>
                <a:spcPts val="0"/>
              </a:spcAft>
              <a:buSzTx/>
            </a:pPr>
            <a:r>
              <a:rPr lang="en-US" altLang="en-GB" sz="1400" dirty="0" smtClean="0">
                <a:ea typeface="宋体" panose="02010600030101010101" pitchFamily="2" charset="-122"/>
                <a:cs typeface="Times New Roman" panose="02020603050405020304"/>
                <a:sym typeface="+mn-ea"/>
              </a:rPr>
              <a:t>1 contribution for KI#1 was agreed to be captured</a:t>
            </a:r>
            <a:endParaRPr lang="en-US" altLang="en-GB" sz="1400" dirty="0" smtClean="0">
              <a:ea typeface="宋体" panose="02010600030101010101" pitchFamily="2" charset="-122"/>
              <a:cs typeface="Times New Roman" panose="02020603050405020304"/>
              <a:sym typeface="+mn-ea"/>
            </a:endParaRPr>
          </a:p>
          <a:p>
            <a:pPr lvl="1" algn="l">
              <a:spcBef>
                <a:spcPts val="0"/>
              </a:spcBef>
              <a:spcAft>
                <a:spcPts val="0"/>
              </a:spcAft>
              <a:buSzTx/>
            </a:pPr>
            <a:r>
              <a:rPr lang="en-US" altLang="zh-CN" sz="1400" dirty="0" smtClean="0">
                <a:cs typeface="+mn-ea"/>
              </a:rPr>
              <a:t>A LS is sent to SA1 for clarification on “DC service”, however SA1 postponed the reply LS, which may continue to delay the discussion of KI and solutions to DC service PS data off</a:t>
            </a:r>
            <a:endParaRPr lang="en-US" altLang="zh-CN" sz="1400" dirty="0" smtClean="0">
              <a:cs typeface="+mn-ea"/>
            </a:endParaRPr>
          </a:p>
          <a:p>
            <a:pPr marL="457200" lvl="1" indent="-457200">
              <a:spcBef>
                <a:spcPts val="0"/>
              </a:spcBef>
              <a:spcAft>
                <a:spcPts val="0"/>
              </a:spcAft>
              <a:buBlip>
                <a:blip r:embed="rId1"/>
              </a:buBlip>
            </a:pPr>
            <a:r>
              <a:rPr lang="en-US" sz="2000" dirty="0" smtClean="0">
                <a:ea typeface="+mn-ea"/>
                <a:cs typeface="+mn-cs"/>
                <a:sym typeface="+mn-ea"/>
              </a:rPr>
              <a:t>Controversial issues</a:t>
            </a:r>
            <a:endParaRPr lang="en-US" sz="2000" dirty="0" smtClean="0">
              <a:ea typeface="+mn-ea"/>
              <a:cs typeface="+mn-cs"/>
            </a:endParaRPr>
          </a:p>
          <a:p>
            <a:pPr lvl="1" algn="l">
              <a:spcBef>
                <a:spcPts val="0"/>
              </a:spcBef>
              <a:spcAft>
                <a:spcPts val="0"/>
              </a:spcAft>
              <a:buClr>
                <a:srgbClr val="C00000"/>
              </a:buClr>
              <a:buSzTx/>
              <a:buFont typeface="Arial" panose="020B0604020202020204" pitchFamily="34" charset="0"/>
              <a:buChar char="•"/>
            </a:pPr>
            <a:r>
              <a:rPr lang="en-US" altLang="zh-CN" sz="1400" dirty="0" smtClean="0">
                <a:cs typeface="+mn-ea"/>
                <a:sym typeface="+mn-ea"/>
              </a:rPr>
              <a:t>None</a:t>
            </a:r>
            <a:endParaRPr lang="en-US" altLang="zh-CN" sz="1400" dirty="0" smtClean="0">
              <a:cs typeface="+mn-ea"/>
            </a:endParaRPr>
          </a:p>
          <a:p>
            <a:pPr marL="457200" lvl="1" indent="-457200">
              <a:spcBef>
                <a:spcPts val="0"/>
              </a:spcBef>
              <a:spcAft>
                <a:spcPts val="0"/>
              </a:spcAft>
              <a:buBlip>
                <a:blip r:embed="rId1"/>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0"/>
              </a:spcAft>
            </a:pPr>
            <a:r>
              <a:rPr lang="en-US" altLang="zh-CN" sz="1400" dirty="0" smtClean="0"/>
              <a:t>None</a:t>
            </a:r>
            <a:endParaRPr lang="en-US" altLang="de-DE" sz="1400" dirty="0" smtClean="0"/>
          </a:p>
          <a:p>
            <a:pPr lvl="0">
              <a:spcBef>
                <a:spcPts val="0"/>
              </a:spcBef>
              <a:spcAft>
                <a:spcPts val="0"/>
              </a:spcAft>
            </a:pPr>
            <a:r>
              <a:rPr lang="de-DE" sz="2000" dirty="0" smtClean="0"/>
              <a:t>Next </a:t>
            </a:r>
            <a:r>
              <a:rPr lang="de-DE" sz="2000" dirty="0"/>
              <a:t>steps:</a:t>
            </a:r>
            <a:endParaRPr lang="de-DE" sz="2000" dirty="0"/>
          </a:p>
          <a:p>
            <a:pPr lvl="1">
              <a:spcBef>
                <a:spcPts val="0"/>
              </a:spcBef>
              <a:spcAft>
                <a:spcPts val="0"/>
              </a:spcAft>
            </a:pPr>
            <a:r>
              <a:rPr lang="en-US" altLang="zh-CN" sz="1400" dirty="0" smtClean="0">
                <a:sym typeface="+mn-ea"/>
              </a:rPr>
              <a:t>Updates KIs in #160AH, especially for PS data off, and focus on solutions afterwords</a:t>
            </a:r>
            <a:endParaRPr lang="en-US" altLang="zh-CN" sz="1400" dirty="0" smtClean="0"/>
          </a:p>
          <a:p>
            <a:pPr lvl="1">
              <a:spcBef>
                <a:spcPts val="0"/>
              </a:spcBef>
              <a:spcAft>
                <a:spcPts val="0"/>
              </a:spcAft>
            </a:pPr>
            <a:r>
              <a:rPr lang="en-US" altLang="zh-CN" sz="1400" dirty="0" smtClean="0">
                <a:sym typeface="+mn-ea"/>
              </a:rPr>
              <a:t>Continue discussions on solutions to the agreed KIs</a:t>
            </a:r>
            <a:endParaRPr lang="en-US" altLang="zh-CN" sz="1400" dirty="0" smtClean="0"/>
          </a:p>
          <a:p>
            <a:pPr lvl="1">
              <a:spcBef>
                <a:spcPts val="0"/>
              </a:spcBef>
              <a:spcAft>
                <a:spcPts val="0"/>
              </a:spcAft>
            </a:pPr>
            <a:r>
              <a:rPr lang="en-US" altLang="zh-CN" sz="1400" dirty="0" smtClean="0"/>
              <a:t>Solutions to DC service PS data off  may be deprioritized due to delay of reply LS</a:t>
            </a:r>
            <a:endParaRPr lang="en-US" altLang="zh-CN" sz="1400" dirty="0" smtClean="0"/>
          </a:p>
        </p:txBody>
      </p:sp>
      <p:graphicFrame>
        <p:nvGraphicFramePr>
          <p:cNvPr id="6" name="Content Placeholder 8"/>
          <p:cNvGraphicFramePr/>
          <p:nvPr/>
        </p:nvGraphicFramePr>
        <p:xfrm>
          <a:off x="179388" y="1299123"/>
          <a:ext cx="8810067" cy="820216"/>
        </p:xfrm>
        <a:graphic>
          <a:graphicData uri="http://schemas.openxmlformats.org/drawingml/2006/table">
            <a:tbl>
              <a:tblPr firstRow="1" bandRow="1">
                <a:tableStyleId>{8FD4443E-F989-4FC4-A0C8-D5A2AF1F390B}</a:tableStyleId>
              </a:tblPr>
              <a:tblGrid>
                <a:gridCol w="1321455"/>
                <a:gridCol w="4026197"/>
                <a:gridCol w="1148080"/>
                <a:gridCol w="1219200"/>
                <a:gridCol w="1095135"/>
              </a:tblGrid>
              <a:tr h="179116">
                <a:tc>
                  <a:txBody>
                    <a:bodyPr/>
                    <a:lstStyle/>
                    <a:p>
                      <a:r>
                        <a:rPr lang="en-US" sz="1200" b="1" dirty="0"/>
                        <a:t>WI Code</a:t>
                      </a:r>
                      <a:endParaRPr lang="en-US" sz="12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smtClean="0"/>
                        <a:t>Work Item Title</a:t>
                      </a:r>
                      <a:endParaRPr lang="en-US" sz="12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endParaRPr kumimoji="0" lang="en-US" sz="12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4112">
                <a:tc>
                  <a:txBody>
                    <a:bodyPr/>
                    <a:lstStyle/>
                    <a:p>
                      <a:r>
                        <a:rPr lang="en-US" sz="1200" b="1" kern="1200" dirty="0" smtClean="0">
                          <a:solidFill>
                            <a:schemeClr val="lt1"/>
                          </a:solidFill>
                          <a:effectLst/>
                          <a:latin typeface="+mn-lt"/>
                          <a:ea typeface="+mn-ea"/>
                          <a:cs typeface="+mn-cs"/>
                        </a:rPr>
                        <a:t>FS_NG_RTC_Ph2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Study on system architecture for next generation real time communication services phase 2</a:t>
                      </a:r>
                      <a:endParaRPr lang="en-US" sz="1200" b="1" i="0" u="none" strike="noStrike" dirty="0" smtClean="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200" b="1" kern="1200" dirty="0" smtClean="0">
                          <a:solidFill>
                            <a:srgbClr val="7030A0"/>
                          </a:solidFill>
                          <a:latin typeface="+mn-lt"/>
                          <a:ea typeface="+mn-ea"/>
                          <a:cs typeface="+mn-cs"/>
                        </a:rPr>
                        <a:t>0%-&gt;15%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dirty="0" smtClean="0">
                          <a:ln>
                            <a:noFill/>
                          </a:ln>
                          <a:solidFill>
                            <a:prstClr val="white"/>
                          </a:solidFill>
                          <a:effectLst/>
                          <a:uLnTx/>
                          <a:uFillTx/>
                          <a:latin typeface="+mn-lt"/>
                          <a:ea typeface="+mn-ea"/>
                          <a:cs typeface="+mn-cs"/>
                        </a:rPr>
                        <a:t>June, 2024</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smtClean="0">
                          <a:ln>
                            <a:noFill/>
                          </a:ln>
                          <a:solidFill>
                            <a:prstClr val="white"/>
                          </a:solidFill>
                          <a:effectLst/>
                          <a:uLnTx/>
                          <a:uFillTx/>
                          <a:latin typeface="+mn-lt"/>
                          <a:ea typeface="+mn-ea"/>
                          <a:cs typeface="+mn-cs"/>
                        </a:rPr>
                        <a:t>1010030</a:t>
                      </a:r>
                      <a:endParaRPr kumimoji="0" lang="en-US" sz="1200" b="1" i="0" u="none" strike="noStrike" kern="1200" cap="none" spc="0" normalizeH="0" baseline="0" dirty="0" smtClean="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2344</Words>
  <Application>WPS 演示</Application>
  <PresentationFormat>全屏显示(4:3)</PresentationFormat>
  <Paragraphs>171</Paragraphs>
  <Slides>4</Slides>
  <Notes>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vt:i4>
      </vt:variant>
    </vt:vector>
  </HeadingPairs>
  <TitlesOfParts>
    <vt:vector size="16" baseType="lpstr">
      <vt:lpstr>Arial</vt:lpstr>
      <vt:lpstr>宋体</vt:lpstr>
      <vt:lpstr>Wingdings</vt:lpstr>
      <vt:lpstr>Calibri</vt:lpstr>
      <vt:lpstr>Arial</vt:lpstr>
      <vt:lpstr>Times New Roman</vt:lpstr>
      <vt:lpstr>等线</vt:lpstr>
      <vt:lpstr>Times New Roman</vt:lpstr>
      <vt:lpstr>微软雅黑</vt:lpstr>
      <vt:lpstr>Arial Unicode MS</vt:lpstr>
      <vt:lpstr>Office Theme</vt:lpstr>
      <vt:lpstr>1_Office Theme</vt:lpstr>
      <vt:lpstr>   FS_NG_RTC_Ph2 SI Status Report</vt:lpstr>
      <vt:lpstr> FS_NG_RTC_Ph2 work plan</vt:lpstr>
      <vt:lpstr>FS_NG_RTC_ph2 status after SA2#160</vt:lpstr>
      <vt:lpstr>FS_NG_RTC_ph2 status at SA#102</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JY</cp:lastModifiedBy>
  <cp:revision>1546</cp:revision>
  <dcterms:created xsi:type="dcterms:W3CDTF">2008-08-30T09:32:00Z</dcterms:created>
  <dcterms:modified xsi:type="dcterms:W3CDTF">2023-11-24T01:52:05Z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y fmtid="{D5CDD505-2E9C-101B-9397-08002B2CF9AE}" pid="13" name="ICV">
    <vt:lpwstr>F28767423CE94EBABB70FF1083DD0074</vt:lpwstr>
  </property>
  <property fmtid="{D5CDD505-2E9C-101B-9397-08002B2CF9AE}" pid="14" name="KSOProductBuildVer">
    <vt:lpwstr>2052-11.8.2.12085</vt:lpwstr>
  </property>
</Properties>
</file>